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9"/>
  </p:notesMasterIdLst>
  <p:handoutMasterIdLst>
    <p:handoutMasterId r:id="rId10"/>
  </p:handoutMasterIdLst>
  <p:sldIdLst>
    <p:sldId id="345" r:id="rId2"/>
    <p:sldId id="336" r:id="rId3"/>
    <p:sldId id="350" r:id="rId4"/>
    <p:sldId id="326" r:id="rId5"/>
    <p:sldId id="351" r:id="rId6"/>
    <p:sldId id="349" r:id="rId7"/>
    <p:sldId id="337" r:id="rId8"/>
  </p:sldIdLst>
  <p:sldSz cx="10287000" cy="6858000" type="35mm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8E"/>
    <a:srgbClr val="66FF33"/>
    <a:srgbClr val="000000"/>
    <a:srgbClr val="CCFFCC"/>
    <a:srgbClr val="FF3300"/>
    <a:srgbClr val="FF00FF"/>
    <a:srgbClr val="FF9933"/>
    <a:srgbClr val="00FF00"/>
    <a:srgbClr val="FFFF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65" autoAdjust="0"/>
    <p:restoredTop sz="94699" autoAdjust="0"/>
  </p:normalViewPr>
  <p:slideViewPr>
    <p:cSldViewPr>
      <p:cViewPr varScale="1">
        <p:scale>
          <a:sx n="36" d="100"/>
          <a:sy n="36" d="100"/>
        </p:scale>
        <p:origin x="1494" y="54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B0546828-EADB-49DE-88E3-D480DBA61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7250" y="685800"/>
            <a:ext cx="51435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300290E3-858A-45E5-8D40-2BF0D210A3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571750" y="3124200"/>
            <a:ext cx="6943725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571750" y="5003322"/>
            <a:ext cx="6943725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8878074" y="1150285"/>
            <a:ext cx="2286000" cy="428625"/>
          </a:xfrm>
        </p:spPr>
        <p:txBody>
          <a:bodyPr/>
          <a:lstStyle/>
          <a:p>
            <a:pPr>
              <a:defRPr/>
            </a:pPr>
            <a:fld id="{417487F3-B381-4908-878E-812EAC444C2B}" type="datetime1">
              <a:rPr lang="en-US" smtClean="0"/>
              <a:pPr>
                <a:defRPr/>
              </a:pPr>
              <a:t>9/14/2025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8190528" y="4157666"/>
            <a:ext cx="3657600" cy="432054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428625" y="0"/>
            <a:ext cx="685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310878" y="0"/>
            <a:ext cx="117747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1114425" y="0"/>
            <a:ext cx="20460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283985" y="0"/>
            <a:ext cx="259065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63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0287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96087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94247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20015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025308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371600" y="0"/>
            <a:ext cx="85725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85800" y="3429000"/>
            <a:ext cx="1457325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473336" y="4866752"/>
            <a:ext cx="72160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227465" y="5500632"/>
            <a:ext cx="154305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872234" y="5788152"/>
            <a:ext cx="30861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2143125" y="4495800"/>
            <a:ext cx="4114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491237" y="4928702"/>
            <a:ext cx="685800" cy="517524"/>
          </a:xfrm>
        </p:spPr>
        <p:txBody>
          <a:bodyPr/>
          <a:lstStyle/>
          <a:p>
            <a:pPr>
              <a:defRPr/>
            </a:pPr>
            <a:fld id="{C277AFAA-04AA-4BFF-A65B-DC2EEF32E779}" type="slidenum">
              <a:rPr lang="fa-IR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4E42FE-00D1-42C2-B603-C72467FCA57C}" type="datetime1">
              <a:rPr lang="en-US" smtClean="0"/>
              <a:pPr>
                <a:defRPr/>
              </a:pPr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0996A9-0143-4D13-B0C0-A8218FE08E5A}" type="slidenum">
              <a:rPr lang="fa-IR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274640"/>
            <a:ext cx="188595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74639"/>
            <a:ext cx="6772275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75B01F-6CA0-4C90-848D-537551FE7092}" type="datetime1">
              <a:rPr lang="en-US" smtClean="0"/>
              <a:pPr>
                <a:defRPr/>
              </a:pPr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5A76A3-72DF-4B4E-8C3A-58CFEC133C8B}" type="slidenum">
              <a:rPr lang="fa-IR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514350" y="1600200"/>
            <a:ext cx="840105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1C114BD3-AFAD-4D5B-886A-CD6E817B2D2E}" type="datetime1">
              <a:rPr lang="en-US" smtClean="0"/>
              <a:pPr>
                <a:defRPr/>
              </a:pPr>
              <a:t>9/14/2025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8176C61F-3CBA-4443-BF7E-E83C1003C4BB}" type="slidenum">
              <a:rPr lang="fa-IR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50" y="2895600"/>
            <a:ext cx="6943725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1750" y="5010150"/>
            <a:ext cx="6943725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8876538" y="1146620"/>
            <a:ext cx="2286000" cy="428625"/>
          </a:xfrm>
        </p:spPr>
        <p:txBody>
          <a:bodyPr/>
          <a:lstStyle/>
          <a:p>
            <a:pPr>
              <a:defRPr/>
            </a:pPr>
            <a:fld id="{C22D902D-6F76-4DF0-81AF-4035DC74DB37}" type="datetime1">
              <a:rPr lang="en-US" smtClean="0"/>
              <a:pPr>
                <a:defRPr/>
              </a:pPr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8190738" y="4154805"/>
            <a:ext cx="3657600" cy="432054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428625" y="0"/>
            <a:ext cx="685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10878" y="0"/>
            <a:ext cx="117747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1114425" y="0"/>
            <a:ext cx="20460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283985" y="0"/>
            <a:ext cx="259065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963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287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6087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94247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20015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371600" y="0"/>
            <a:ext cx="85725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85800" y="3429000"/>
            <a:ext cx="1457325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490292" y="4866752"/>
            <a:ext cx="72160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227465" y="5500632"/>
            <a:ext cx="154305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872234" y="5791200"/>
            <a:ext cx="30861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2113920" y="4479888"/>
            <a:ext cx="4114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0235187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508193" y="4928702"/>
            <a:ext cx="685800" cy="517524"/>
          </a:xfrm>
        </p:spPr>
        <p:txBody>
          <a:bodyPr/>
          <a:lstStyle/>
          <a:p>
            <a:pPr>
              <a:defRPr/>
            </a:pPr>
            <a:fld id="{E9B8CE8E-2A3C-483A-8068-6ED67112BBC6}" type="slidenum">
              <a:rPr lang="fa-IR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57CF40-BC2A-40C3-9396-ECA79334FAA0}" type="datetime1">
              <a:rPr lang="en-US" smtClean="0"/>
              <a:pPr>
                <a:defRPr/>
              </a:pPr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4F06C0-7028-47B6-A571-15B9F5185789}" type="slidenum">
              <a:rPr lang="fa-IR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514350" y="1600200"/>
            <a:ext cx="4114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04029" y="1600200"/>
            <a:ext cx="4114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8486775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651D2D-3776-4FF9-BA21-37C2EC77DB76}" type="datetime1">
              <a:rPr lang="en-US" smtClean="0"/>
              <a:pPr>
                <a:defRPr/>
              </a:pPr>
              <a:t>9/14/2025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446348-75EF-4593-A2F7-83E2BBE6D5DC}" type="slidenum">
              <a:rPr lang="fa-IR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14350" y="2362200"/>
            <a:ext cx="4114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918472" y="2362200"/>
            <a:ext cx="4114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514350" y="1569720"/>
            <a:ext cx="4114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886325" y="1569720"/>
            <a:ext cx="4114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A0C6F89E-D651-4155-84C6-BB16D73C70CC}" type="datetime1">
              <a:rPr lang="en-US" smtClean="0"/>
              <a:pPr>
                <a:defRPr/>
              </a:pPr>
              <a:t>9/14/2025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5EB6B76B-03FC-403B-AE57-102ED14DC34E}" type="slidenum">
              <a:rPr lang="fa-IR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4EB2E4-56F5-4560-BED2-AC3883200E00}" type="datetime1">
              <a:rPr lang="en-US" smtClean="0"/>
              <a:pPr>
                <a:defRPr/>
              </a:pPr>
              <a:t>9/14/2025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700AC0-9A13-4199-9AF4-899DD829E58E}" type="slidenum">
              <a:rPr lang="fa-IR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9858375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4187666" y="3171825"/>
            <a:ext cx="6309360" cy="51435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663815" y="274320"/>
            <a:ext cx="1717929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702945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966333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11555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9944100" y="0"/>
            <a:ext cx="3429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029825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9176004" y="5715000"/>
            <a:ext cx="6172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42900" y="274320"/>
            <a:ext cx="634365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99729FF9-C641-4CF0-AA2F-DC4A5CE0A032}" type="datetime1">
              <a:rPr lang="en-US" smtClean="0"/>
              <a:pPr>
                <a:defRPr/>
              </a:pPr>
              <a:t>9/14/2025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D81F0582-6504-4507-8B87-9EE2D88C8355}" type="slidenum">
              <a:rPr lang="fa-IR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858375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9176004" y="5715000"/>
            <a:ext cx="6172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4163235" y="3171825"/>
            <a:ext cx="6309360" cy="51435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943725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11523" y="264795"/>
            <a:ext cx="17145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11555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44100" y="0"/>
            <a:ext cx="3429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029825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702945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966333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659A1356-89C0-4B58-9103-278BA90F6EA3}" type="datetime1">
              <a:rPr lang="en-US" smtClean="0"/>
              <a:pPr>
                <a:defRPr/>
              </a:pPr>
              <a:t>9/14/2025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267FD31D-7A95-45A4-86AD-F62A8868A97A}" type="slidenum">
              <a:rPr lang="fa-IR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9858375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14350" y="274638"/>
            <a:ext cx="840105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14350" y="1600200"/>
            <a:ext cx="840105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8663940" y="1057848"/>
            <a:ext cx="2011680" cy="43205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1485BE7-102C-46A8-B65F-A339D00B7713}" type="datetime1">
              <a:rPr lang="en-US" smtClean="0"/>
              <a:pPr>
                <a:defRPr/>
              </a:pPr>
              <a:t>9/14/2025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8063984" y="3714380"/>
            <a:ext cx="3200400" cy="4114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85725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011555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9944100" y="0"/>
            <a:ext cx="3429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029825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9176004" y="5715000"/>
            <a:ext cx="6172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9145143" y="5734050"/>
            <a:ext cx="685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D1D2AD3-BCB4-4443-9601-588F18BD1B8E}" type="slidenum">
              <a:rPr lang="fa-IR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4" name="Rectangle 6"/>
          <p:cNvSpPr>
            <a:spLocks noChangeArrowheads="1"/>
          </p:cNvSpPr>
          <p:nvPr/>
        </p:nvSpPr>
        <p:spPr bwMode="auto">
          <a:xfrm>
            <a:off x="0" y="2276872"/>
            <a:ext cx="10287000" cy="366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rtl="1">
              <a:lnSpc>
                <a:spcPct val="1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endParaRPr lang="en-US" sz="2800" dirty="0">
              <a:solidFill>
                <a:srgbClr val="CCFFCC"/>
              </a:solidFill>
              <a:effectLst>
                <a:outerShdw blurRad="38100" dist="38100" dir="2700000" algn="tl">
                  <a:srgbClr val="000000"/>
                </a:outerShdw>
              </a:effectLst>
              <a:cs typeface="Zar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5008" y="914400"/>
            <a:ext cx="8856984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9600" dirty="0">
                <a:solidFill>
                  <a:srgbClr val="C00000"/>
                </a:solidFill>
                <a:cs typeface="B Titr" pitchFamily="2" charset="-78"/>
              </a:rPr>
              <a:t>تدوین مقاله مروری و نامه به سردبیر</a:t>
            </a:r>
            <a:endParaRPr lang="en-US" sz="9600" dirty="0">
              <a:solidFill>
                <a:srgbClr val="C00000"/>
              </a:solidFill>
              <a:cs typeface="B Titr" pitchFamily="2" charset="-78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4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81000"/>
            <a:ext cx="10287000" cy="527720"/>
          </a:xfrm>
        </p:spPr>
        <p:txBody>
          <a:bodyPr>
            <a:normAutofit fontScale="90000"/>
          </a:bodyPr>
          <a:lstStyle/>
          <a:p>
            <a:pPr algn="ctr" rtl="1" eaLnBrk="1" hangingPunct="1">
              <a:buClr>
                <a:srgbClr val="CCFF99"/>
              </a:buClr>
            </a:pPr>
            <a:r>
              <a:rPr lang="fa-IR" sz="4000" b="1" dirty="0">
                <a:solidFill>
                  <a:srgbClr val="002060"/>
                </a:solidFill>
                <a:effectLst/>
              </a:rPr>
              <a:t>مقاله مروری</a:t>
            </a:r>
            <a:endParaRPr lang="en-US" sz="4000" b="1" dirty="0">
              <a:solidFill>
                <a:srgbClr val="002060"/>
              </a:solidFill>
              <a:effectLst/>
            </a:endParaRP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2980" y="1988840"/>
            <a:ext cx="9477375" cy="4608512"/>
          </a:xfrm>
        </p:spPr>
        <p:txBody>
          <a:bodyPr>
            <a:normAutofit/>
          </a:bodyPr>
          <a:lstStyle/>
          <a:p>
            <a:pPr algn="r" rtl="1" eaLnBrk="1" hangingPunct="1">
              <a:defRPr/>
            </a:pPr>
            <a:r>
              <a:rPr lang="fa-IR" sz="3600" b="1" dirty="0">
                <a:solidFill>
                  <a:schemeClr val="tx1"/>
                </a:solidFill>
              </a:rPr>
              <a:t>1- چکيده </a:t>
            </a:r>
            <a:r>
              <a:rPr lang="ar-SA" sz="3600" b="1" dirty="0">
                <a:solidFill>
                  <a:schemeClr val="tx1"/>
                </a:solidFill>
              </a:rPr>
              <a:t>:</a:t>
            </a:r>
          </a:p>
          <a:p>
            <a:pPr algn="r" rtl="1" eaLnBrk="1" hangingPunct="1">
              <a:buFont typeface="Wingdings" pitchFamily="2" charset="2"/>
              <a:buChar char="ü"/>
              <a:defRPr/>
            </a:pPr>
            <a:r>
              <a:rPr lang="fa-IR" sz="2800" b="1" dirty="0">
                <a:solidFill>
                  <a:schemeClr val="tx1"/>
                </a:solidFill>
              </a:rPr>
              <a:t> حدود 100 کلمه جهت معرفی موضوع و اينکه چه منابعی ( از چه تاريخ تا چه تاريخی ) بررسی شده اند</a:t>
            </a:r>
          </a:p>
          <a:p>
            <a:pPr algn="r" rtl="1" eaLnBrk="1" hangingPunct="1">
              <a:buFont typeface="Wingdings" pitchFamily="2" charset="2"/>
              <a:buChar char="ü"/>
              <a:defRPr/>
            </a:pPr>
            <a:r>
              <a:rPr lang="fa-IR" sz="2800" b="1" dirty="0">
                <a:solidFill>
                  <a:schemeClr val="tx1"/>
                </a:solidFill>
              </a:rPr>
              <a:t>برخی مجله ها چکيده نمی خواهند</a:t>
            </a:r>
          </a:p>
          <a:p>
            <a:pPr algn="r" rtl="1" eaLnBrk="1" hangingPunct="1">
              <a:defRPr/>
            </a:pPr>
            <a:endParaRPr lang="fa-IR" sz="2800" b="1" dirty="0">
              <a:solidFill>
                <a:schemeClr val="tx1"/>
              </a:solidFill>
            </a:endParaRPr>
          </a:p>
          <a:p>
            <a:pPr algn="r" rtl="1" eaLnBrk="1" hangingPunct="1">
              <a:defRPr/>
            </a:pPr>
            <a:endParaRPr lang="en-US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2" grpId="0" autoUpdateAnimBg="0"/>
      <p:bldP spid="107523" grpId="0" build="p" autoUpdateAnimBg="0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81000"/>
            <a:ext cx="10287000" cy="527720"/>
          </a:xfrm>
        </p:spPr>
        <p:txBody>
          <a:bodyPr>
            <a:normAutofit fontScale="90000"/>
          </a:bodyPr>
          <a:lstStyle/>
          <a:p>
            <a:pPr algn="ctr" rtl="1" eaLnBrk="1" hangingPunct="1">
              <a:buClr>
                <a:srgbClr val="CCFF99"/>
              </a:buClr>
            </a:pPr>
            <a:r>
              <a:rPr lang="fa-IR" sz="4000" b="1" dirty="0">
                <a:solidFill>
                  <a:srgbClr val="002060"/>
                </a:solidFill>
                <a:effectLst/>
              </a:rPr>
              <a:t>مقاله مروری</a:t>
            </a:r>
            <a:endParaRPr lang="en-US" sz="4000" b="1" dirty="0">
              <a:solidFill>
                <a:srgbClr val="002060"/>
              </a:solidFill>
              <a:effectLst/>
            </a:endParaRP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2981" y="1160748"/>
            <a:ext cx="9325036" cy="5436604"/>
          </a:xfrm>
        </p:spPr>
        <p:txBody>
          <a:bodyPr>
            <a:normAutofit/>
          </a:bodyPr>
          <a:lstStyle/>
          <a:p>
            <a:pPr algn="r" rtl="1" eaLnBrk="1" hangingPunct="1">
              <a:defRPr/>
            </a:pPr>
            <a:endParaRPr lang="fa-IR" sz="2800" b="1" dirty="0">
              <a:solidFill>
                <a:schemeClr val="tx1"/>
              </a:solidFill>
            </a:endParaRPr>
          </a:p>
          <a:p>
            <a:pPr algn="r" rtl="1" eaLnBrk="1" hangingPunct="1">
              <a:defRPr/>
            </a:pPr>
            <a:r>
              <a:rPr lang="fa-IR" sz="3600" b="1" dirty="0">
                <a:solidFill>
                  <a:schemeClr val="tx1"/>
                </a:solidFill>
              </a:rPr>
              <a:t>2- مقدمه:</a:t>
            </a:r>
          </a:p>
          <a:p>
            <a:pPr algn="r" rtl="1">
              <a:defRPr/>
            </a:pPr>
            <a:r>
              <a:rPr lang="fa-IR" sz="2800" dirty="0">
                <a:solidFill>
                  <a:schemeClr val="tx1"/>
                </a:solidFill>
              </a:rPr>
              <a:t>بیان بيماری و سوال مورد بررسی</a:t>
            </a:r>
          </a:p>
          <a:p>
            <a:pPr algn="r" rtl="1" eaLnBrk="1" hangingPunct="1">
              <a:defRPr/>
            </a:pPr>
            <a:r>
              <a:rPr lang="fa-IR" sz="2800" b="1" dirty="0">
                <a:solidFill>
                  <a:schemeClr val="tx1"/>
                </a:solidFill>
              </a:rPr>
              <a:t>بیان هدف</a:t>
            </a:r>
          </a:p>
          <a:p>
            <a:pPr algn="r" rtl="1" eaLnBrk="1" hangingPunct="1">
              <a:defRPr/>
            </a:pPr>
            <a:r>
              <a:rPr lang="fa-IR" sz="2800" dirty="0">
                <a:solidFill>
                  <a:schemeClr val="tx1"/>
                </a:solidFill>
              </a:rPr>
              <a:t>بیان نکات مهم  و ضروری مطلب</a:t>
            </a:r>
            <a:endParaRPr lang="fa-IR" sz="2800" b="1" dirty="0">
              <a:solidFill>
                <a:schemeClr val="tx1"/>
              </a:solidFill>
            </a:endParaRPr>
          </a:p>
          <a:p>
            <a:pPr algn="r" rtl="1" eaLnBrk="1" hangingPunct="1">
              <a:defRPr/>
            </a:pPr>
            <a:endParaRPr lang="fa-IR" sz="2800" b="1" dirty="0">
              <a:solidFill>
                <a:schemeClr val="tx1"/>
              </a:solidFill>
            </a:endParaRPr>
          </a:p>
          <a:p>
            <a:pPr algn="r" rtl="1" eaLnBrk="1" hangingPunct="1">
              <a:defRPr/>
            </a:pP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008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2" grpId="0" autoUpdateAnimBg="0"/>
      <p:bldP spid="107523" grpId="0" build="p" autoUpdateAnimBg="0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91172" y="296652"/>
            <a:ext cx="7115175" cy="6264696"/>
          </a:xfrm>
        </p:spPr>
        <p:txBody>
          <a:bodyPr>
            <a:normAutofit/>
          </a:bodyPr>
          <a:lstStyle/>
          <a:p>
            <a:pPr algn="r" eaLnBrk="1" hangingPunct="1">
              <a:lnSpc>
                <a:spcPct val="170000"/>
              </a:lnSpc>
              <a:defRPr/>
            </a:pPr>
            <a:r>
              <a:rPr lang="fa-IR" sz="2400" b="1" dirty="0">
                <a:solidFill>
                  <a:schemeClr val="tx1"/>
                </a:solidFill>
              </a:rPr>
              <a:t>3- روشها </a:t>
            </a:r>
            <a:r>
              <a:rPr lang="ar-SA" sz="2400" b="1" dirty="0">
                <a:solidFill>
                  <a:schemeClr val="tx1"/>
                </a:solidFill>
              </a:rPr>
              <a:t>:</a:t>
            </a:r>
          </a:p>
          <a:p>
            <a:pPr algn="r" rtl="1" eaLnBrk="1" hangingPunct="1">
              <a:lnSpc>
                <a:spcPct val="170000"/>
              </a:lnSpc>
              <a:buFont typeface="Wingdings" pitchFamily="2" charset="2"/>
              <a:buChar char="ü"/>
              <a:defRPr/>
            </a:pPr>
            <a:r>
              <a:rPr lang="fa-IR" sz="2400" b="1" dirty="0">
                <a:solidFill>
                  <a:schemeClr val="tx1"/>
                </a:solidFill>
              </a:rPr>
              <a:t> </a:t>
            </a:r>
            <a:r>
              <a:rPr lang="fa-IR" sz="2400" dirty="0">
                <a:solidFill>
                  <a:schemeClr val="tx1"/>
                </a:solidFill>
              </a:rPr>
              <a:t>منابع مورد استفاده</a:t>
            </a:r>
          </a:p>
          <a:p>
            <a:pPr algn="r" rtl="1" eaLnBrk="1" hangingPunct="1">
              <a:lnSpc>
                <a:spcPct val="170000"/>
              </a:lnSpc>
              <a:buFont typeface="Wingdings" pitchFamily="2" charset="2"/>
              <a:buChar char="ü"/>
              <a:defRPr/>
            </a:pPr>
            <a:r>
              <a:rPr lang="fa-IR" sz="2400" dirty="0">
                <a:solidFill>
                  <a:schemeClr val="tx1"/>
                </a:solidFill>
              </a:rPr>
              <a:t> پايگاه های اطلاع رسانی</a:t>
            </a:r>
          </a:p>
          <a:p>
            <a:pPr algn="r" rtl="1" eaLnBrk="1" hangingPunct="1">
              <a:lnSpc>
                <a:spcPct val="170000"/>
              </a:lnSpc>
              <a:buFont typeface="Wingdings" pitchFamily="2" charset="2"/>
              <a:buChar char="ü"/>
              <a:defRPr/>
            </a:pPr>
            <a:r>
              <a:rPr lang="fa-IR" sz="2400" dirty="0">
                <a:solidFill>
                  <a:schemeClr val="tx1"/>
                </a:solidFill>
              </a:rPr>
              <a:t> دوره زمانی </a:t>
            </a:r>
          </a:p>
          <a:p>
            <a:pPr algn="r" rtl="1" eaLnBrk="1" hangingPunct="1">
              <a:lnSpc>
                <a:spcPct val="170000"/>
              </a:lnSpc>
              <a:buFont typeface="Wingdings" pitchFamily="2" charset="2"/>
              <a:buChar char="ü"/>
              <a:defRPr/>
            </a:pPr>
            <a:r>
              <a:rPr lang="fa-IR" sz="2400" dirty="0">
                <a:solidFill>
                  <a:schemeClr val="tx1"/>
                </a:solidFill>
              </a:rPr>
              <a:t>زبان کتب و نشريات</a:t>
            </a:r>
          </a:p>
          <a:p>
            <a:pPr algn="r" rtl="1" eaLnBrk="1" hangingPunct="1">
              <a:lnSpc>
                <a:spcPct val="170000"/>
              </a:lnSpc>
              <a:buFont typeface="Wingdings" pitchFamily="2" charset="2"/>
              <a:buChar char="ü"/>
              <a:defRPr/>
            </a:pPr>
            <a:r>
              <a:rPr lang="fa-IR" sz="2400" dirty="0">
                <a:solidFill>
                  <a:schemeClr val="tx1"/>
                </a:solidFill>
              </a:rPr>
              <a:t> اصطلاحات مهم تحقيق و تعاريف مورد لزوم</a:t>
            </a:r>
          </a:p>
          <a:p>
            <a:pPr algn="r" rtl="1" eaLnBrk="1" hangingPunct="1">
              <a:lnSpc>
                <a:spcPct val="170000"/>
              </a:lnSpc>
              <a:defRPr/>
            </a:pPr>
            <a:endParaRPr lang="fa-IR" sz="21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260648"/>
            <a:ext cx="7115175" cy="6264696"/>
          </a:xfrm>
        </p:spPr>
        <p:txBody>
          <a:bodyPr>
            <a:normAutofit/>
          </a:bodyPr>
          <a:lstStyle/>
          <a:p>
            <a:pPr algn="r" rtl="1" eaLnBrk="1" hangingPunct="1">
              <a:lnSpc>
                <a:spcPct val="170000"/>
              </a:lnSpc>
              <a:defRPr/>
            </a:pPr>
            <a:endParaRPr lang="fa-IR" sz="2100" b="1" dirty="0">
              <a:solidFill>
                <a:schemeClr val="tx1"/>
              </a:solidFill>
            </a:endParaRPr>
          </a:p>
          <a:p>
            <a:pPr algn="r" rtl="1" eaLnBrk="1" hangingPunct="1">
              <a:lnSpc>
                <a:spcPct val="170000"/>
              </a:lnSpc>
              <a:defRPr/>
            </a:pPr>
            <a:r>
              <a:rPr lang="fa-IR" sz="2100" b="1" dirty="0">
                <a:solidFill>
                  <a:schemeClr val="tx1"/>
                </a:solidFill>
              </a:rPr>
              <a:t>4-نتايج( قسمت اصلی): </a:t>
            </a:r>
          </a:p>
          <a:p>
            <a:pPr algn="r" rtl="1" eaLnBrk="1" hangingPunct="1">
              <a:lnSpc>
                <a:spcPct val="170000"/>
              </a:lnSpc>
              <a:defRPr/>
            </a:pPr>
            <a:r>
              <a:rPr lang="fa-IR" sz="2100" b="1" dirty="0">
                <a:solidFill>
                  <a:schemeClr val="tx1"/>
                </a:solidFill>
              </a:rPr>
              <a:t> می توان در  قالب جدول ارائه نمود</a:t>
            </a:r>
          </a:p>
          <a:p>
            <a:pPr algn="r" rtl="1" eaLnBrk="1" hangingPunct="1">
              <a:lnSpc>
                <a:spcPct val="170000"/>
              </a:lnSpc>
              <a:defRPr/>
            </a:pPr>
            <a:endParaRPr lang="fa-IR" sz="2100" b="1" dirty="0">
              <a:solidFill>
                <a:schemeClr val="tx1"/>
              </a:solidFill>
            </a:endParaRPr>
          </a:p>
          <a:p>
            <a:pPr algn="r" rtl="1" eaLnBrk="1" hangingPunct="1">
              <a:lnSpc>
                <a:spcPct val="170000"/>
              </a:lnSpc>
              <a:defRPr/>
            </a:pPr>
            <a:r>
              <a:rPr lang="fa-IR" sz="2100" b="1" dirty="0">
                <a:solidFill>
                  <a:schemeClr val="tx1"/>
                </a:solidFill>
              </a:rPr>
              <a:t>5- بحث:</a:t>
            </a:r>
          </a:p>
          <a:p>
            <a:pPr algn="r" rtl="1" eaLnBrk="1" hangingPunct="1">
              <a:lnSpc>
                <a:spcPct val="170000"/>
              </a:lnSpc>
              <a:defRPr/>
            </a:pPr>
            <a:r>
              <a:rPr lang="fa-IR" sz="2100" dirty="0">
                <a:solidFill>
                  <a:schemeClr val="tx1"/>
                </a:solidFill>
              </a:rPr>
              <a:t>توضیحاتی جامع پیرامون آنچه حاصل شده است.</a:t>
            </a:r>
          </a:p>
          <a:p>
            <a:pPr algn="r" rtl="1" eaLnBrk="1" hangingPunct="1">
              <a:lnSpc>
                <a:spcPct val="170000"/>
              </a:lnSpc>
              <a:defRPr/>
            </a:pPr>
            <a:endParaRPr lang="fa-IR" sz="2100" b="1" dirty="0">
              <a:solidFill>
                <a:schemeClr val="tx1"/>
              </a:solidFill>
            </a:endParaRPr>
          </a:p>
          <a:p>
            <a:pPr algn="r" rtl="1" eaLnBrk="1" hangingPunct="1">
              <a:lnSpc>
                <a:spcPct val="170000"/>
              </a:lnSpc>
              <a:defRPr/>
            </a:pPr>
            <a:r>
              <a:rPr lang="fa-IR" sz="2100" b="1" dirty="0">
                <a:solidFill>
                  <a:schemeClr val="tx1"/>
                </a:solidFill>
              </a:rPr>
              <a:t>6- مراجع:</a:t>
            </a:r>
          </a:p>
          <a:p>
            <a:pPr algn="r" rtl="1" eaLnBrk="1" hangingPunct="1">
              <a:lnSpc>
                <a:spcPct val="170000"/>
              </a:lnSpc>
              <a:defRPr/>
            </a:pPr>
            <a:r>
              <a:rPr lang="fa-IR" sz="2100" dirty="0">
                <a:solidFill>
                  <a:schemeClr val="tx1"/>
                </a:solidFill>
              </a:rPr>
              <a:t>بیشتر از مقالات پژوهشی</a:t>
            </a:r>
            <a:endParaRPr lang="en-US" sz="2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185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7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 autoUpdateAnimBg="0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8964" y="1772816"/>
            <a:ext cx="9469052" cy="4704184"/>
          </a:xfrm>
        </p:spPr>
        <p:txBody>
          <a:bodyPr>
            <a:normAutofit/>
          </a:bodyPr>
          <a:lstStyle/>
          <a:p>
            <a:pPr algn="r" rtl="1" eaLnBrk="1" hangingPunct="1">
              <a:lnSpc>
                <a:spcPct val="200000"/>
              </a:lnSpc>
              <a:buFont typeface="Wingdings" pitchFamily="2" charset="2"/>
              <a:buChar char="ü"/>
              <a:defRPr/>
            </a:pPr>
            <a:r>
              <a:rPr lang="fa-IR" sz="2800" b="1" dirty="0">
                <a:solidFill>
                  <a:schemeClr val="tx1"/>
                </a:solidFill>
              </a:rPr>
              <a:t> برای گزارش یک مورد یا نکته جالب توجه</a:t>
            </a:r>
          </a:p>
          <a:p>
            <a:pPr algn="r" rtl="1" eaLnBrk="1" hangingPunct="1">
              <a:lnSpc>
                <a:spcPct val="200000"/>
              </a:lnSpc>
              <a:buFont typeface="Wingdings" pitchFamily="2" charset="2"/>
              <a:buChar char="ü"/>
              <a:defRPr/>
            </a:pPr>
            <a:r>
              <a:rPr lang="fa-IR" sz="2800" b="1" dirty="0">
                <a:solidFill>
                  <a:schemeClr val="tx1"/>
                </a:solidFill>
              </a:rPr>
              <a:t> جهت اظهارنظر و رفع اشکال مقاله ای که در مجله چاپ شده است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0" y="228601"/>
            <a:ext cx="10287000" cy="6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fa-IR" sz="3600" b="1" dirty="0">
                <a:solidFill>
                  <a:srgbClr val="002060"/>
                </a:solidFill>
                <a:cs typeface="+mn-cs"/>
              </a:rPr>
              <a:t>مقاله نامه به سردبیر</a:t>
            </a:r>
            <a:endParaRPr lang="en-US" sz="3600" b="1" dirty="0">
              <a:solidFill>
                <a:srgbClr val="002060"/>
              </a:solidFill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01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9" grpId="0" build="p" autoUpdateAnimBg="0" advAuto="0"/>
      <p:bldP spid="10138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327076" y="2456892"/>
            <a:ext cx="7545474" cy="175679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fa-IR" sz="110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خسته نباشید</a:t>
            </a:r>
            <a:endParaRPr lang="en-US" sz="11000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1C114BD3-AFAD-4D5B-886A-CD6E817B2D2E}" type="datetime1">
              <a:rPr lang="en-US" smtClean="0"/>
              <a:pPr>
                <a:defRPr/>
              </a:pPr>
              <a:t>9/14/2025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8176C61F-3CBA-4443-BF7E-E83C1003C4BB}" type="slidenum">
              <a:rPr lang="fa-IR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Custom 353">
      <a:dk1>
        <a:srgbClr val="FFFFFF"/>
      </a:dk1>
      <a:lt1>
        <a:srgbClr val="6C6CFF"/>
      </a:lt1>
      <a:dk2>
        <a:srgbClr val="6C6CFF"/>
      </a:dk2>
      <a:lt2>
        <a:srgbClr val="FFFFFF"/>
      </a:lt2>
      <a:accent1>
        <a:srgbClr val="8B008C"/>
      </a:accent1>
      <a:accent2>
        <a:srgbClr val="FFFFFF"/>
      </a:accent2>
      <a:accent3>
        <a:srgbClr val="FFFFFF"/>
      </a:accent3>
      <a:accent4>
        <a:srgbClr val="8064A2"/>
      </a:accent4>
      <a:accent5>
        <a:srgbClr val="4BACC6"/>
      </a:accent5>
      <a:accent6>
        <a:srgbClr val="C00000"/>
      </a:accent6>
      <a:hlink>
        <a:srgbClr val="FE19FF"/>
      </a:hlink>
      <a:folHlink>
        <a:srgbClr val="800080"/>
      </a:folHlink>
    </a:clrScheme>
    <a:fontScheme name="Custom 10">
      <a:majorFont>
        <a:latin typeface="Calibri"/>
        <a:ea typeface=""/>
        <a:cs typeface="B Titr"/>
      </a:majorFont>
      <a:minorFont>
        <a:latin typeface="Calibri"/>
        <a:ea typeface=""/>
        <a:cs typeface="B Tit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1456</TotalTime>
  <Words>148</Words>
  <Application>Microsoft Office PowerPoint</Application>
  <PresentationFormat>35mm Slides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B Titr</vt:lpstr>
      <vt:lpstr>Calibri</vt:lpstr>
      <vt:lpstr>Tahoma</vt:lpstr>
      <vt:lpstr>Times New Roman</vt:lpstr>
      <vt:lpstr>Wingdings</vt:lpstr>
      <vt:lpstr>Wingdings 2</vt:lpstr>
      <vt:lpstr>Zar</vt:lpstr>
      <vt:lpstr>Oriel</vt:lpstr>
      <vt:lpstr>PowerPoint Presentation</vt:lpstr>
      <vt:lpstr>مقاله مروری</vt:lpstr>
      <vt:lpstr>مقاله مروری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fujitsu</dc:creator>
  <cp:lastModifiedBy>pc</cp:lastModifiedBy>
  <cp:revision>109</cp:revision>
  <cp:lastPrinted>1601-01-01T00:00:00Z</cp:lastPrinted>
  <dcterms:created xsi:type="dcterms:W3CDTF">1601-01-01T00:00:00Z</dcterms:created>
  <dcterms:modified xsi:type="dcterms:W3CDTF">2025-09-14T05:10:38Z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2</vt:i4>
  </property>
  <property fmtid="{D5CDD505-2E9C-101B-9397-08002B2CF9AE}" pid="3" name="LCID">
    <vt:i4>1033</vt:i4>
  </property>
</Properties>
</file>